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0000"/>
    <a:srgbClr val="FFFF00"/>
    <a:srgbClr val="00CC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839" autoAdjust="0"/>
  </p:normalViewPr>
  <p:slideViewPr>
    <p:cSldViewPr>
      <p:cViewPr>
        <p:scale>
          <a:sx n="80" d="100"/>
          <a:sy n="80" d="100"/>
        </p:scale>
        <p:origin x="-216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E8E029-6431-4F66-9931-0313141B26D0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01CFD0-FE8B-478E-8BAC-C050D527D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926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1CFD0-FE8B-478E-8BAC-C050D527DF2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658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991E3-2BEE-4A4A-95C8-6F44237B2A63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093A-083B-4272-AB64-445AB5411C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991E3-2BEE-4A4A-95C8-6F44237B2A63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093A-083B-4272-AB64-445AB5411C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991E3-2BEE-4A4A-95C8-6F44237B2A63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093A-083B-4272-AB64-445AB5411C05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991E3-2BEE-4A4A-95C8-6F44237B2A63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093A-083B-4272-AB64-445AB5411C0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991E3-2BEE-4A4A-95C8-6F44237B2A63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093A-083B-4272-AB64-445AB5411C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991E3-2BEE-4A4A-95C8-6F44237B2A63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093A-083B-4272-AB64-445AB5411C0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991E3-2BEE-4A4A-95C8-6F44237B2A63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093A-083B-4272-AB64-445AB5411C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991E3-2BEE-4A4A-95C8-6F44237B2A63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093A-083B-4272-AB64-445AB5411C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991E3-2BEE-4A4A-95C8-6F44237B2A63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093A-083B-4272-AB64-445AB5411C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991E3-2BEE-4A4A-95C8-6F44237B2A63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093A-083B-4272-AB64-445AB5411C05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991E3-2BEE-4A4A-95C8-6F44237B2A63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093A-083B-4272-AB64-445AB5411C0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15991E3-2BEE-4A4A-95C8-6F44237B2A63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FBC093A-083B-4272-AB64-445AB5411C0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780108"/>
          </a:xfrm>
        </p:spPr>
        <p:txBody>
          <a:bodyPr>
            <a:normAutofit fontScale="90000"/>
            <a:scene3d>
              <a:camera prst="perspectiveAbove"/>
              <a:lightRig rig="threePt" dir="t"/>
            </a:scene3d>
          </a:bodyPr>
          <a:lstStyle/>
          <a:p>
            <a:r>
              <a:rPr lang="en-US" sz="53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</a:rPr>
              <a:t>Nhóm</a:t>
            </a:r>
            <a:r>
              <a:rPr lang="en-US" sz="53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</a:rPr>
              <a:t> 1</a:t>
            </a:r>
            <a:r>
              <a:rPr lang="en-US" dirty="0" smtClean="0">
                <a:latin typeface="Calibri" pitchFamily="34" charset="0"/>
              </a:rPr>
              <a:t/>
            </a:r>
            <a:br>
              <a:rPr lang="en-US" dirty="0" smtClean="0">
                <a:latin typeface="Calibri" pitchFamily="34" charset="0"/>
              </a:rPr>
            </a:br>
            <a:r>
              <a:rPr lang="en-US" sz="40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pitchFamily="34" charset="0"/>
              </a:rPr>
              <a:t>X</a:t>
            </a:r>
            <a:r>
              <a:rPr lang="en-US" sz="40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pitchFamily="34" charset="0"/>
              </a:rPr>
              <a:t>in</a:t>
            </a: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pitchFamily="34" charset="0"/>
              </a:rPr>
              <a:t> </a:t>
            </a:r>
            <a:r>
              <a:rPr lang="en-US" sz="40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pitchFamily="34" charset="0"/>
              </a:rPr>
              <a:t>kính</a:t>
            </a: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pitchFamily="34" charset="0"/>
              </a:rPr>
              <a:t> </a:t>
            </a:r>
            <a:r>
              <a:rPr lang="en-US" sz="40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pitchFamily="34" charset="0"/>
              </a:rPr>
              <a:t>chào</a:t>
            </a: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pitchFamily="34" charset="0"/>
              </a:rPr>
              <a:t> </a:t>
            </a:r>
            <a:r>
              <a:rPr lang="en-US" sz="40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pitchFamily="34" charset="0"/>
              </a:rPr>
              <a:t>quý</a:t>
            </a: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pitchFamily="34" charset="0"/>
              </a:rPr>
              <a:t> </a:t>
            </a:r>
            <a:r>
              <a:rPr lang="en-US" sz="40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pitchFamily="34" charset="0"/>
              </a:rPr>
              <a:t>thầy</a:t>
            </a: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pitchFamily="34" charset="0"/>
              </a:rPr>
              <a:t> </a:t>
            </a:r>
            <a:r>
              <a:rPr lang="en-US" sz="40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pitchFamily="34" charset="0"/>
              </a:rPr>
              <a:t>cô</a:t>
            </a: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pitchFamily="34" charset="0"/>
              </a:rPr>
              <a:t> </a:t>
            </a:r>
            <a:r>
              <a:rPr lang="en-US" sz="40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pitchFamily="34" charset="0"/>
              </a:rPr>
              <a:t>và</a:t>
            </a: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pitchFamily="34" charset="0"/>
              </a:rPr>
              <a:t> </a:t>
            </a:r>
            <a:r>
              <a:rPr lang="en-US" sz="40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pitchFamily="34" charset="0"/>
              </a:rPr>
              <a:t>các</a:t>
            </a: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pitchFamily="34" charset="0"/>
              </a:rPr>
              <a:t> </a:t>
            </a:r>
            <a:r>
              <a:rPr lang="en-US" sz="40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pitchFamily="34" charset="0"/>
              </a:rPr>
              <a:t>bạn</a:t>
            </a: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pitchFamily="34" charset="0"/>
              </a:rPr>
              <a:t> </a:t>
            </a:r>
            <a:r>
              <a:rPr lang="en-US" sz="40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pitchFamily="34" charset="0"/>
              </a:rPr>
              <a:t>học</a:t>
            </a:r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pitchFamily="34" charset="0"/>
              </a:rPr>
              <a:t> </a:t>
            </a:r>
            <a:r>
              <a:rPr lang="en-US" sz="40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pitchFamily="34" charset="0"/>
              </a:rPr>
              <a:t>sinh</a:t>
            </a:r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962400"/>
            <a:ext cx="8229600" cy="3352800"/>
          </a:xfrm>
        </p:spPr>
        <p:txBody>
          <a:bodyPr>
            <a:normAutofit/>
          </a:bodyPr>
          <a:lstStyle/>
          <a:p>
            <a:r>
              <a:rPr lang="en-US" sz="3200" b="1" spc="50" dirty="0" err="1" smtClean="0">
                <a:ln w="12700" cmpd="sng">
                  <a:solidFill>
                    <a:srgbClr val="FF3300"/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Chủ</a:t>
            </a:r>
            <a:r>
              <a:rPr lang="en-US" sz="3200" b="1" spc="50" dirty="0" smtClean="0">
                <a:ln w="12700" cmpd="sng">
                  <a:solidFill>
                    <a:srgbClr val="FF3300"/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3200" b="1" spc="50" dirty="0" err="1" smtClean="0">
                <a:ln w="12700" cmpd="sng">
                  <a:solidFill>
                    <a:srgbClr val="FF3300"/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đề</a:t>
            </a:r>
            <a:r>
              <a:rPr lang="en-US" sz="3200" b="1" spc="50" dirty="0" smtClean="0">
                <a:ln w="12700" cmpd="sng">
                  <a:solidFill>
                    <a:srgbClr val="FF3300"/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4: </a:t>
            </a:r>
            <a:r>
              <a:rPr lang="en-US" sz="3200" b="1" spc="50" dirty="0" err="1">
                <a:ln w="12700" cmpd="sng">
                  <a:solidFill>
                    <a:srgbClr val="FF3300"/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S</a:t>
            </a:r>
            <a:r>
              <a:rPr lang="en-US" sz="3200" b="1" spc="50" dirty="0" err="1" smtClean="0">
                <a:ln w="12700" cmpd="sng">
                  <a:solidFill>
                    <a:srgbClr val="FF3300"/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ử</a:t>
            </a:r>
            <a:r>
              <a:rPr lang="en-US" sz="3200" b="1" spc="50" dirty="0" smtClean="0">
                <a:ln w="12700" cmpd="sng">
                  <a:solidFill>
                    <a:srgbClr val="FF3300"/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 </a:t>
            </a:r>
            <a:r>
              <a:rPr lang="en-US" sz="3200" b="1" spc="50" dirty="0" err="1" smtClean="0">
                <a:ln w="12700" cmpd="sng">
                  <a:solidFill>
                    <a:srgbClr val="FF3300"/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dụng</a:t>
            </a:r>
            <a:r>
              <a:rPr lang="en-US" sz="3200" b="1" spc="50" dirty="0" smtClean="0">
                <a:ln w="12700" cmpd="sng">
                  <a:solidFill>
                    <a:srgbClr val="FF3300"/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3200" b="1" spc="50" dirty="0" err="1" smtClean="0">
                <a:ln w="12700" cmpd="sng">
                  <a:solidFill>
                    <a:srgbClr val="FF3300"/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các</a:t>
            </a:r>
            <a:r>
              <a:rPr lang="en-US" sz="3200" b="1" spc="50" dirty="0" smtClean="0">
                <a:ln w="12700" cmpd="sng">
                  <a:solidFill>
                    <a:srgbClr val="FF3300"/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3200" b="1" spc="50" dirty="0" err="1" smtClean="0">
                <a:ln w="12700" cmpd="sng">
                  <a:solidFill>
                    <a:srgbClr val="FF3300"/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hàm</a:t>
            </a:r>
            <a:r>
              <a:rPr lang="en-US" sz="3200" b="1" spc="50" dirty="0" smtClean="0">
                <a:ln w="12700" cmpd="sng">
                  <a:solidFill>
                    <a:srgbClr val="FF3300"/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3200" b="1" spc="50" dirty="0" err="1" smtClean="0">
                <a:ln w="12700" cmpd="sng">
                  <a:solidFill>
                    <a:srgbClr val="FF3300"/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trong</a:t>
            </a:r>
            <a:r>
              <a:rPr lang="en-US" sz="3200" b="1" spc="50" dirty="0" smtClean="0">
                <a:ln w="12700" cmpd="sng">
                  <a:solidFill>
                    <a:srgbClr val="FF3300"/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3200" b="1" spc="50" dirty="0" err="1" smtClean="0">
                <a:ln w="12700" cmpd="sng">
                  <a:solidFill>
                    <a:srgbClr val="FF3300"/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tính</a:t>
            </a:r>
            <a:r>
              <a:rPr lang="en-US" sz="3200" b="1" spc="50" dirty="0" smtClean="0">
                <a:ln w="12700" cmpd="sng">
                  <a:solidFill>
                    <a:srgbClr val="FF3300"/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3200" b="1" spc="50" dirty="0" err="1" smtClean="0">
                <a:ln w="12700" cmpd="sng">
                  <a:solidFill>
                    <a:srgbClr val="FF3300"/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toán</a:t>
            </a:r>
            <a:endParaRPr lang="en-US" sz="3200" b="1" spc="50" dirty="0" smtClean="0">
              <a:ln w="12700" cmpd="sng">
                <a:solidFill>
                  <a:srgbClr val="FF3300"/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r>
              <a:rPr lang="en-US" sz="4800" b="1" spc="50" dirty="0" err="1" smtClean="0">
                <a:ln w="12700" cmpd="sng">
                  <a:solidFill>
                    <a:srgbClr val="FF3300"/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Hàm</a:t>
            </a:r>
            <a:r>
              <a:rPr lang="en-US" sz="4800" b="1" spc="50" dirty="0" smtClean="0">
                <a:ln w="12700" cmpd="sng">
                  <a:solidFill>
                    <a:srgbClr val="FF3300"/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SUM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81000"/>
            <a:ext cx="1676400" cy="2762956"/>
          </a:xfrm>
          <a:prstGeom prst="rect">
            <a:avLst/>
          </a:prstGeom>
        </p:spPr>
      </p:pic>
      <p:sp>
        <p:nvSpPr>
          <p:cNvPr id="8" name="Right Arrow 7">
            <a:hlinkClick r:id="rId3" action="ppaction://hlinksldjump"/>
          </p:cNvPr>
          <p:cNvSpPr/>
          <p:nvPr/>
        </p:nvSpPr>
        <p:spPr>
          <a:xfrm>
            <a:off x="6629400" y="5715000"/>
            <a:ext cx="1828800" cy="91440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Next</a:t>
            </a: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9" y="228600"/>
            <a:ext cx="8686801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21198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0857" y="1905000"/>
            <a:ext cx="7408333" cy="3450696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>
                <a:ln w="18415" cmpd="sng">
                  <a:solidFill>
                    <a:srgbClr val="00FF0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Hàm</a:t>
            </a:r>
            <a:r>
              <a:rPr lang="en-US" dirty="0" smtClean="0">
                <a:ln w="18415" cmpd="sng">
                  <a:solidFill>
                    <a:srgbClr val="00FF0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SUM </a:t>
            </a:r>
            <a:r>
              <a:rPr lang="en-US" dirty="0" err="1" smtClean="0">
                <a:ln w="18415" cmpd="sng">
                  <a:solidFill>
                    <a:srgbClr val="00FF0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có</a:t>
            </a:r>
            <a:r>
              <a:rPr lang="en-US" dirty="0" smtClean="0">
                <a:ln w="18415" cmpd="sng">
                  <a:solidFill>
                    <a:srgbClr val="00FF0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dirty="0" err="1" smtClean="0">
                <a:ln w="18415" cmpd="sng">
                  <a:solidFill>
                    <a:srgbClr val="00FF0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chức</a:t>
            </a:r>
            <a:r>
              <a:rPr lang="en-US" dirty="0" smtClean="0">
                <a:ln w="18415" cmpd="sng">
                  <a:solidFill>
                    <a:srgbClr val="00FF0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dirty="0" err="1" smtClean="0">
                <a:ln w="18415" cmpd="sng">
                  <a:solidFill>
                    <a:srgbClr val="00FF0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năng</a:t>
            </a:r>
            <a:r>
              <a:rPr lang="en-US" dirty="0" smtClean="0">
                <a:ln w="18415" cmpd="sng">
                  <a:solidFill>
                    <a:srgbClr val="00FF0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dirty="0" err="1" smtClean="0">
                <a:ln w="18415" cmpd="sng">
                  <a:solidFill>
                    <a:srgbClr val="00FF0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gì</a:t>
            </a:r>
            <a:r>
              <a:rPr lang="en-US" dirty="0" smtClean="0">
                <a:ln w="18415" cmpd="sng">
                  <a:solidFill>
                    <a:srgbClr val="00FF0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?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tích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dãy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endParaRPr lang="en-US" dirty="0" smtClean="0"/>
          </a:p>
          <a:p>
            <a:pPr marL="457200" indent="-457200">
              <a:buFont typeface="+mj-lt"/>
              <a:buAutoNum type="alphaUcPeriod"/>
            </a:pP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dãy</a:t>
            </a:r>
            <a:r>
              <a:rPr lang="en-US" dirty="0"/>
              <a:t> </a:t>
            </a:r>
            <a:r>
              <a:rPr lang="en-US" dirty="0" err="1" smtClean="0"/>
              <a:t>số</a:t>
            </a:r>
            <a:endParaRPr lang="en-US" dirty="0" smtClean="0"/>
          </a:p>
          <a:p>
            <a:pPr marL="457200" indent="-457200">
              <a:buFont typeface="+mj-lt"/>
              <a:buAutoNum type="alphaUcPeriod"/>
            </a:pP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tổng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dãy</a:t>
            </a:r>
            <a:r>
              <a:rPr lang="en-US" dirty="0"/>
              <a:t> </a:t>
            </a:r>
            <a:r>
              <a:rPr lang="en-US" dirty="0" err="1" smtClean="0"/>
              <a:t>số</a:t>
            </a:r>
            <a:endParaRPr lang="en-US" dirty="0" smtClean="0"/>
          </a:p>
          <a:p>
            <a:pPr marL="457200" indent="-457200">
              <a:buFont typeface="+mj-lt"/>
              <a:buAutoNum type="alphaUcPeriod"/>
            </a:pP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thương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dãy</a:t>
            </a:r>
            <a:r>
              <a:rPr lang="en-US" dirty="0"/>
              <a:t> </a:t>
            </a:r>
            <a:r>
              <a:rPr lang="en-US" dirty="0" err="1" smtClean="0"/>
              <a:t>số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lphaU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252728"/>
          </a:xfrm>
        </p:spPr>
        <p:txBody>
          <a:bodyPr>
            <a:prstTxWarp prst="textArchUp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Chức</a:t>
            </a:r>
            <a:r>
              <a:rPr lang="en-US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năng</a:t>
            </a:r>
            <a:endParaRPr lang="en-US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Oval 5"/>
          <p:cNvSpPr/>
          <p:nvPr/>
        </p:nvSpPr>
        <p:spPr>
          <a:xfrm>
            <a:off x="870857" y="3276600"/>
            <a:ext cx="381000" cy="381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CCFF"/>
                </a:solidFill>
              </a:rPr>
              <a:t>C</a:t>
            </a:r>
            <a:endParaRPr lang="en-US" dirty="0">
              <a:solidFill>
                <a:srgbClr val="00CCFF"/>
              </a:solidFill>
            </a:endParaRPr>
          </a:p>
        </p:txBody>
      </p:sp>
      <p:sp>
        <p:nvSpPr>
          <p:cNvPr id="8" name="Right Arrow 7">
            <a:hlinkClick r:id="rId3" action="ppaction://hlinksldjump"/>
          </p:cNvPr>
          <p:cNvSpPr/>
          <p:nvPr/>
        </p:nvSpPr>
        <p:spPr>
          <a:xfrm>
            <a:off x="6629400" y="5715000"/>
            <a:ext cx="1828800" cy="91440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Next</a:t>
            </a:r>
            <a:endParaRPr lang="en-US" sz="2400" dirty="0"/>
          </a:p>
        </p:txBody>
      </p:sp>
      <p:sp>
        <p:nvSpPr>
          <p:cNvPr id="10" name="Left Arrow 9">
            <a:hlinkClick r:id="rId4" action="ppaction://hlinksldjump"/>
          </p:cNvPr>
          <p:cNvSpPr/>
          <p:nvPr/>
        </p:nvSpPr>
        <p:spPr>
          <a:xfrm>
            <a:off x="566056" y="5715000"/>
            <a:ext cx="1567543" cy="800100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BACK</a:t>
            </a:r>
          </a:p>
        </p:txBody>
      </p:sp>
      <p:sp>
        <p:nvSpPr>
          <p:cNvPr id="4" name="Horizontal Scroll 3"/>
          <p:cNvSpPr/>
          <p:nvPr/>
        </p:nvSpPr>
        <p:spPr>
          <a:xfrm>
            <a:off x="870856" y="4343400"/>
            <a:ext cx="7130143" cy="1143000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00"/>
                </a:solidFill>
              </a:rPr>
              <a:t>Hàm</a:t>
            </a:r>
            <a:r>
              <a:rPr lang="en-US" sz="2800" b="1" dirty="0" smtClean="0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00"/>
                </a:solidFill>
              </a:rPr>
              <a:t> SUM </a:t>
            </a:r>
            <a:r>
              <a:rPr lang="en-US" sz="2800" b="1" dirty="0" err="1" smtClean="0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00"/>
                </a:solidFill>
              </a:rPr>
              <a:t>dùng</a:t>
            </a:r>
            <a:r>
              <a:rPr lang="en-US" sz="2800" b="1" dirty="0" smtClean="0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00"/>
                </a:solidFill>
              </a:rPr>
              <a:t>để</a:t>
            </a:r>
            <a:r>
              <a:rPr lang="en-US" sz="2800" b="1" dirty="0" smtClean="0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00"/>
                </a:solidFill>
              </a:rPr>
              <a:t>tính</a:t>
            </a:r>
            <a:r>
              <a:rPr lang="en-US" sz="2800" b="1" dirty="0" smtClean="0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00"/>
                </a:solidFill>
              </a:rPr>
              <a:t>tổng</a:t>
            </a:r>
            <a:r>
              <a:rPr lang="en-US" sz="2800" b="1" dirty="0" smtClean="0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00"/>
                </a:solidFill>
              </a:rPr>
              <a:t>một</a:t>
            </a:r>
            <a:r>
              <a:rPr lang="en-US" sz="2800" b="1" dirty="0" smtClean="0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00"/>
                </a:solidFill>
              </a:rPr>
              <a:t>dãy</a:t>
            </a:r>
            <a:r>
              <a:rPr lang="en-US" sz="2800" b="1" dirty="0" smtClean="0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00"/>
                </a:solidFill>
              </a:rPr>
              <a:t>số</a:t>
            </a:r>
            <a:endParaRPr lang="en-US" sz="2800" b="1" dirty="0" smtClean="0">
              <a:ln w="10541" cmpd="sng">
                <a:solidFill>
                  <a:srgbClr val="FF33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431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667000"/>
            <a:ext cx="7408333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mấy</a:t>
            </a:r>
            <a:r>
              <a:rPr lang="en-US" dirty="0" smtClean="0"/>
              <a:t> </a:t>
            </a:r>
            <a:r>
              <a:rPr lang="en-US" dirty="0" err="1" smtClean="0"/>
              <a:t>bước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/>
              <a:t> </a:t>
            </a:r>
            <a:r>
              <a:rPr lang="en-US" dirty="0" smtClean="0"/>
              <a:t>?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bước</a:t>
            </a:r>
            <a:r>
              <a:rPr lang="en-US" dirty="0" smtClean="0"/>
              <a:t> </a:t>
            </a:r>
            <a:r>
              <a:rPr lang="en-US" dirty="0" err="1" smtClean="0"/>
              <a:t>đó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gì</a:t>
            </a:r>
            <a:r>
              <a:rPr lang="en-US" dirty="0" smtClean="0"/>
              <a:t> ?</a:t>
            </a:r>
          </a:p>
          <a:p>
            <a:pPr marL="0" indent="0">
              <a:buNone/>
            </a:pPr>
            <a:r>
              <a:rPr lang="en-US" b="1" dirty="0" smtClean="0"/>
              <a:t>- </a:t>
            </a:r>
            <a:r>
              <a:rPr lang="en-US" dirty="0" err="1" smtClean="0"/>
              <a:t>Có</a:t>
            </a:r>
            <a:r>
              <a:rPr lang="en-US" dirty="0" smtClean="0"/>
              <a:t> 4 </a:t>
            </a:r>
            <a:r>
              <a:rPr lang="en-US" dirty="0" err="1" smtClean="0"/>
              <a:t>bước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:</a:t>
            </a:r>
            <a:endParaRPr lang="en-US" b="1" dirty="0" smtClean="0"/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Bước</a:t>
            </a:r>
            <a:r>
              <a:rPr lang="en-US" dirty="0" smtClean="0"/>
              <a:t> 1: </a:t>
            </a:r>
            <a:r>
              <a:rPr lang="en-US" dirty="0" err="1" smtClean="0"/>
              <a:t>Chọn</a:t>
            </a:r>
            <a:r>
              <a:rPr lang="en-US" dirty="0" smtClean="0"/>
              <a:t> ô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nhập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Bước</a:t>
            </a:r>
            <a:r>
              <a:rPr lang="en-US" dirty="0" smtClean="0"/>
              <a:t> 2: </a:t>
            </a:r>
            <a:r>
              <a:rPr lang="en-US" dirty="0" err="1" smtClean="0"/>
              <a:t>Nhập</a:t>
            </a:r>
            <a:r>
              <a:rPr lang="en-US" dirty="0" smtClean="0"/>
              <a:t> </a:t>
            </a:r>
            <a:r>
              <a:rPr lang="en-US" dirty="0" err="1" smtClean="0"/>
              <a:t>dấu</a:t>
            </a:r>
            <a:r>
              <a:rPr lang="en-US" dirty="0" smtClean="0"/>
              <a:t> =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Bước</a:t>
            </a:r>
            <a:r>
              <a:rPr lang="en-US" dirty="0" smtClean="0"/>
              <a:t> 3: </a:t>
            </a:r>
            <a:r>
              <a:rPr lang="en-US" dirty="0" err="1" smtClean="0"/>
              <a:t>Nhập</a:t>
            </a:r>
            <a:r>
              <a:rPr lang="en-US" dirty="0" smtClean="0"/>
              <a:t> SUM (</a:t>
            </a:r>
            <a:r>
              <a:rPr lang="en-US" dirty="0" err="1" smtClean="0"/>
              <a:t>a,b,c</a:t>
            </a:r>
            <a:r>
              <a:rPr lang="en-US" dirty="0" smtClean="0"/>
              <a:t>,…*)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Bước</a:t>
            </a:r>
            <a:r>
              <a:rPr lang="en-US" dirty="0" smtClean="0"/>
              <a:t> 4: </a:t>
            </a:r>
            <a:r>
              <a:rPr lang="en-US" dirty="0" err="1" smtClean="0"/>
              <a:t>Nhấn</a:t>
            </a:r>
            <a:r>
              <a:rPr lang="en-US" dirty="0" smtClean="0"/>
              <a:t> </a:t>
            </a:r>
            <a:r>
              <a:rPr lang="en-US" dirty="0" err="1" smtClean="0"/>
              <a:t>phím</a:t>
            </a:r>
            <a:r>
              <a:rPr lang="en-US" dirty="0" smtClean="0"/>
              <a:t> Enter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thúc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*: </a:t>
            </a:r>
            <a:r>
              <a:rPr lang="en-US" dirty="0" err="1" smtClean="0"/>
              <a:t>Với</a:t>
            </a:r>
            <a:r>
              <a:rPr lang="en-US" dirty="0" smtClean="0"/>
              <a:t> a,b,c,..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địa</a:t>
            </a:r>
            <a:r>
              <a:rPr lang="en-US" dirty="0" smtClean="0"/>
              <a:t> </a:t>
            </a:r>
            <a:r>
              <a:rPr lang="en-US" dirty="0" err="1" smtClean="0"/>
              <a:t>chỉ</a:t>
            </a:r>
            <a:r>
              <a:rPr lang="en-US" dirty="0" smtClean="0"/>
              <a:t> ô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n w="900" cmpd="sng">
                  <a:solidFill>
                    <a:srgbClr val="FFFF00"/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Các</a:t>
            </a:r>
            <a:r>
              <a:rPr lang="en-US" b="1" dirty="0" smtClean="0">
                <a:ln w="900" cmpd="sng">
                  <a:solidFill>
                    <a:srgbClr val="FFFF00"/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en-US" b="1" dirty="0" err="1" smtClean="0">
                <a:ln w="900" cmpd="sng">
                  <a:solidFill>
                    <a:srgbClr val="FFFF00"/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bước</a:t>
            </a:r>
            <a:r>
              <a:rPr lang="en-US" b="1" dirty="0" smtClean="0">
                <a:ln w="900" cmpd="sng">
                  <a:solidFill>
                    <a:srgbClr val="FFFF00"/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en-US" b="1" dirty="0" err="1" smtClean="0">
                <a:ln w="900" cmpd="sng">
                  <a:solidFill>
                    <a:srgbClr val="FFFF00"/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thực</a:t>
            </a:r>
            <a:r>
              <a:rPr lang="en-US" b="1" dirty="0" smtClean="0">
                <a:ln w="900" cmpd="sng">
                  <a:solidFill>
                    <a:srgbClr val="FFFF00"/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en-US" b="1" dirty="0" err="1" smtClean="0">
                <a:ln w="900" cmpd="sng">
                  <a:solidFill>
                    <a:srgbClr val="FFFF00"/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hiện</a:t>
            </a:r>
            <a:endParaRPr lang="en-US" b="1" dirty="0">
              <a:ln w="900" cmpd="sng">
                <a:solidFill>
                  <a:srgbClr val="FFFF00"/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6629400" y="5715000"/>
            <a:ext cx="1828800" cy="91440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Next</a:t>
            </a:r>
            <a:endParaRPr lang="en-US" sz="2400" dirty="0"/>
          </a:p>
        </p:txBody>
      </p:sp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566056" y="5715000"/>
            <a:ext cx="1567543" cy="800100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BACK</a:t>
            </a:r>
          </a:p>
        </p:txBody>
      </p:sp>
    </p:spTree>
    <p:extLst>
      <p:ext uri="{BB962C8B-B14F-4D97-AF65-F5344CB8AC3E}">
        <p14:creationId xmlns:p14="http://schemas.microsoft.com/office/powerpoint/2010/main" val="3112536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2286000"/>
            <a:ext cx="7408333" cy="345069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bạn</a:t>
            </a:r>
            <a:r>
              <a:rPr lang="en-US" dirty="0" smtClean="0"/>
              <a:t> </a:t>
            </a:r>
            <a:r>
              <a:rPr lang="en-US" dirty="0" err="1" smtClean="0"/>
              <a:t>hãy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biết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đây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đúng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phép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 300+200+900+500+600+700+400 ?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 smtClean="0"/>
              <a:t>=SUM 300+200+900+500+600+700+400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 smtClean="0"/>
              <a:t>=SUM(300,200,900,500,600,700,400)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 smtClean="0"/>
              <a:t>=SUM(300+200+900+500+600+700+400)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 smtClean="0"/>
              <a:t>=SUM </a:t>
            </a:r>
            <a:r>
              <a:rPr lang="en-US" dirty="0"/>
              <a:t>300,200,900,500,600,700,400</a:t>
            </a:r>
          </a:p>
          <a:p>
            <a:pPr marL="457200" indent="-457200">
              <a:buFont typeface="+mj-lt"/>
              <a:buAutoNum type="alphaUcPeriod"/>
            </a:pPr>
            <a:endParaRPr lang="en-US" dirty="0"/>
          </a:p>
          <a:p>
            <a:pPr marL="457200" indent="-457200">
              <a:buFont typeface="+mj-lt"/>
              <a:buAutoNum type="alphaU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Ví</a:t>
            </a:r>
            <a:r>
              <a:rPr 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en-US" sz="6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dụ</a:t>
            </a:r>
            <a:endParaRPr lang="en-US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4" name="Oval 3"/>
          <p:cNvSpPr/>
          <p:nvPr/>
        </p:nvSpPr>
        <p:spPr>
          <a:xfrm>
            <a:off x="914400" y="3521529"/>
            <a:ext cx="381000" cy="381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2">
                    <a:lumMod val="75000"/>
                  </a:schemeClr>
                </a:solidFill>
              </a:rPr>
              <a:t>B</a:t>
            </a:r>
            <a:endParaRPr lang="en-US" sz="28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" name="Left Arrow 4">
            <a:hlinkClick r:id="" action="ppaction://noaction"/>
          </p:cNvPr>
          <p:cNvSpPr/>
          <p:nvPr/>
        </p:nvSpPr>
        <p:spPr>
          <a:xfrm>
            <a:off x="566056" y="5715000"/>
            <a:ext cx="1567543" cy="800100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BACK</a:t>
            </a:r>
          </a:p>
        </p:txBody>
      </p:sp>
      <p:sp>
        <p:nvSpPr>
          <p:cNvPr id="6" name="Right Arrow 5">
            <a:hlinkClick r:id="" action="ppaction://noaction"/>
          </p:cNvPr>
          <p:cNvSpPr/>
          <p:nvPr/>
        </p:nvSpPr>
        <p:spPr>
          <a:xfrm>
            <a:off x="6629400" y="5715000"/>
            <a:ext cx="1828800" cy="91440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Next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69430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352800"/>
            <a:ext cx="8229600" cy="1252728"/>
          </a:xfrm>
        </p:spPr>
        <p:txBody>
          <a:bodyPr>
            <a:prstTxWarp prst="textPlain">
              <a:avLst/>
            </a:prstTxWarp>
            <a:normAutofit fontScale="90000"/>
          </a:bodyPr>
          <a:lstStyle/>
          <a:p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Chúc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thầy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,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cô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và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các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bạn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thật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nhiều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sức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khỏe</a:t>
            </a:r>
            <a:endParaRPr lang="en-US" dirty="0"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60000" endA="900" endPos="60000" dist="29997" dir="5400000" sy="-100000" algn="bl" rotWithShape="0"/>
              </a:effectLst>
            </a:endParaRP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685800"/>
            <a:ext cx="5715000" cy="2514600"/>
          </a:xfr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8686800" cy="628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2738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123</TotalTime>
  <Words>174</Words>
  <Application>Microsoft Office PowerPoint</Application>
  <PresentationFormat>On-screen Show (4:3)</PresentationFormat>
  <Paragraphs>36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Waveform</vt:lpstr>
      <vt:lpstr>Nhóm 1 Xin kính chào quý thầy cô và các bạn học sinh</vt:lpstr>
      <vt:lpstr>Chức năng</vt:lpstr>
      <vt:lpstr>Các bước thực hiện</vt:lpstr>
      <vt:lpstr>Ví dụ</vt:lpstr>
      <vt:lpstr>Chúc thầy, cô và các bạn thật nhiều sức khỏe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Nhóm 1 Xin kính chào quý thầy cô và các bạn học sinh</dc:title>
  <dc:creator>admin</dc:creator>
  <cp:lastModifiedBy>Admin</cp:lastModifiedBy>
  <cp:revision>12</cp:revision>
  <dcterms:created xsi:type="dcterms:W3CDTF">2017-10-05T13:26:30Z</dcterms:created>
  <dcterms:modified xsi:type="dcterms:W3CDTF">2017-10-12T00:32:03Z</dcterms:modified>
</cp:coreProperties>
</file>